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E828-F427-4C87-8EDD-40EA0D4761F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93CBAFF-8F94-4A8E-A24C-2AAE9E812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6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E828-F427-4C87-8EDD-40EA0D4761F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93CBAFF-8F94-4A8E-A24C-2AAE9E812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4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E828-F427-4C87-8EDD-40EA0D4761F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93CBAFF-8F94-4A8E-A24C-2AAE9E812D4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90562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E828-F427-4C87-8EDD-40EA0D4761F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3CBAFF-8F94-4A8E-A24C-2AAE9E812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60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E828-F427-4C87-8EDD-40EA0D4761F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3CBAFF-8F94-4A8E-A24C-2AAE9E812D4E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5371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E828-F427-4C87-8EDD-40EA0D4761F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3CBAFF-8F94-4A8E-A24C-2AAE9E812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92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E828-F427-4C87-8EDD-40EA0D4761F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BAFF-8F94-4A8E-A24C-2AAE9E812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23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E828-F427-4C87-8EDD-40EA0D4761F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BAFF-8F94-4A8E-A24C-2AAE9E812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10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E828-F427-4C87-8EDD-40EA0D4761F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BAFF-8F94-4A8E-A24C-2AAE9E812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84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E828-F427-4C87-8EDD-40EA0D4761F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93CBAFF-8F94-4A8E-A24C-2AAE9E812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8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E828-F427-4C87-8EDD-40EA0D4761F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93CBAFF-8F94-4A8E-A24C-2AAE9E812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4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E828-F427-4C87-8EDD-40EA0D4761F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93CBAFF-8F94-4A8E-A24C-2AAE9E812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E828-F427-4C87-8EDD-40EA0D4761F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BAFF-8F94-4A8E-A24C-2AAE9E812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86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E828-F427-4C87-8EDD-40EA0D4761F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BAFF-8F94-4A8E-A24C-2AAE9E812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5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E828-F427-4C87-8EDD-40EA0D4761F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BAFF-8F94-4A8E-A24C-2AAE9E812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5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E828-F427-4C87-8EDD-40EA0D4761F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3CBAFF-8F94-4A8E-A24C-2AAE9E812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10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EE828-F427-4C87-8EDD-40EA0D4761F6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93CBAFF-8F94-4A8E-A24C-2AAE9E812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58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doi.org/10.22214/ijraset.2022.45934" TargetMode="External"/><Relationship Id="rId2" Type="http://schemas.openxmlformats.org/officeDocument/2006/relationships/hyperlink" Target="mailto:https://www.dgc24.com/dgc_infra/en/wp-content/uploads/2014/07/Structural-Health-Monitoring-Dire-Need-India-21st-SHM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www.elsevier.com/locate/engfracmech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945B6-FF6B-1308-E9BF-BEF35BBDB1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2100"/>
            <a:ext cx="9144000" cy="1088100"/>
          </a:xfrm>
        </p:spPr>
        <p:txBody>
          <a:bodyPr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STRUCTURAL HEALTH MONITORING OF HALL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B41DB-E001-CDCB-E8FB-E0B2E20CD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9328" y="1600200"/>
            <a:ext cx="9899373" cy="4691075"/>
          </a:xfrm>
        </p:spPr>
        <p:txBody>
          <a:bodyPr>
            <a:normAutofit/>
          </a:bodyPr>
          <a:lstStyle/>
          <a:p>
            <a:pPr algn="ctr"/>
            <a:r>
              <a:rPr lang="en-US" sz="1600" dirty="0"/>
              <a:t>Project Presentation</a:t>
            </a:r>
          </a:p>
          <a:p>
            <a:pPr algn="ctr"/>
            <a:r>
              <a:rPr lang="en-US" sz="1600" dirty="0"/>
              <a:t>Under Supervision of </a:t>
            </a:r>
          </a:p>
          <a:p>
            <a:pPr algn="ctr"/>
            <a:r>
              <a:rPr lang="en-US" sz="1600" dirty="0"/>
              <a:t>Dr. ALOKE KUMAR DATTA (Associate Professor)</a:t>
            </a:r>
          </a:p>
          <a:p>
            <a:pPr algn="ctr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1600" b="1" dirty="0"/>
              <a:t>Name :- VISHNU RAJ</a:t>
            </a:r>
          </a:p>
          <a:p>
            <a:pPr algn="ctr"/>
            <a:r>
              <a:rPr lang="en-US" sz="1600" b="1" dirty="0"/>
              <a:t>ROLL NO:- 20CE8066</a:t>
            </a:r>
          </a:p>
          <a:p>
            <a:pPr algn="ctr"/>
            <a:r>
              <a:rPr lang="en-US" sz="1600" b="1" dirty="0"/>
              <a:t>DEPARTMENT OF CIVIL ENGINEERING</a:t>
            </a:r>
          </a:p>
          <a:p>
            <a:pPr algn="ctr"/>
            <a:r>
              <a:rPr lang="en-US" sz="2000" b="1" dirty="0"/>
              <a:t>NATIONAL INSTITUTE OF TECHNOLOGY DURGAPUR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EA862-45DC-527A-C73E-FE4BB0BDC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98" y="2761050"/>
            <a:ext cx="2222017" cy="15446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42568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F7D41D-C36A-5801-F84E-E7F9EA2A037D}"/>
              </a:ext>
            </a:extLst>
          </p:cNvPr>
          <p:cNvSpPr txBox="1"/>
          <p:nvPr/>
        </p:nvSpPr>
        <p:spPr>
          <a:xfrm>
            <a:off x="1637969" y="765514"/>
            <a:ext cx="445803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Corrosion of Bars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E0BC5-9C61-BDE8-6C4F-33C041788A6C}"/>
              </a:ext>
            </a:extLst>
          </p:cNvPr>
          <p:cNvSpPr txBox="1"/>
          <p:nvPr/>
        </p:nvSpPr>
        <p:spPr>
          <a:xfrm>
            <a:off x="1248355" y="2655736"/>
            <a:ext cx="60986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corrosion can equally impact the structural performance.</a:t>
            </a:r>
          </a:p>
          <a:p>
            <a:endParaRPr lang="en-US" dirty="0"/>
          </a:p>
          <a:p>
            <a:r>
              <a:rPr lang="en-US" dirty="0"/>
              <a:t>Steel corrosion may result in reduced flexural capacity (loss of rebar cross section), reduced bond, and limited ductility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C0721-C60A-01A4-2F20-39E0A5FDA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351" y="2221018"/>
            <a:ext cx="3103133" cy="41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40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C59065-1B15-1B23-53A0-280BD81709ED}"/>
              </a:ext>
            </a:extLst>
          </p:cNvPr>
          <p:cNvSpPr txBox="1"/>
          <p:nvPr/>
        </p:nvSpPr>
        <p:spPr>
          <a:xfrm>
            <a:off x="1741336" y="797320"/>
            <a:ext cx="42698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Water Damping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AB5D62-89F7-35F4-33BE-47969527FD8D}"/>
              </a:ext>
            </a:extLst>
          </p:cNvPr>
          <p:cNvSpPr txBox="1"/>
          <p:nvPr/>
        </p:nvSpPr>
        <p:spPr>
          <a:xfrm>
            <a:off x="1741336" y="2413337"/>
            <a:ext cx="55261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Water damage can cause structural damage to your property, such as warped or cracked walls and ceilings.</a:t>
            </a:r>
          </a:p>
          <a:p>
            <a:endParaRPr lang="en-US" dirty="0"/>
          </a:p>
          <a:p>
            <a:r>
              <a:rPr lang="en-US" dirty="0"/>
              <a:t>Water can compromise your property's framing, weaken support beams, and lead to other safety hazards.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707B3-3E38-A534-A9F9-3C74EE70D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857" y="2136565"/>
            <a:ext cx="4049645" cy="30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9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94F1E-7BC8-592D-8C5E-AA4135D439BD}"/>
              </a:ext>
            </a:extLst>
          </p:cNvPr>
          <p:cNvSpPr txBox="1"/>
          <p:nvPr/>
        </p:nvSpPr>
        <p:spPr>
          <a:xfrm>
            <a:off x="1717482" y="773617"/>
            <a:ext cx="406311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Dimension of Hall 1 Extension room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C562EF-2A7A-5D96-6D4E-6563D0B5AC20}"/>
              </a:ext>
            </a:extLst>
          </p:cNvPr>
          <p:cNvSpPr txBox="1"/>
          <p:nvPr/>
        </p:nvSpPr>
        <p:spPr>
          <a:xfrm>
            <a:off x="1800971" y="1663193"/>
            <a:ext cx="347074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Extension is a 4 storey-building.</a:t>
            </a:r>
          </a:p>
          <a:p>
            <a:endParaRPr lang="en-US" sz="1600" dirty="0"/>
          </a:p>
          <a:p>
            <a:r>
              <a:rPr lang="en-US" sz="1600" dirty="0"/>
              <a:t>Height of Each storey:- 3m</a:t>
            </a:r>
          </a:p>
          <a:p>
            <a:endParaRPr lang="en-US" sz="1600" dirty="0"/>
          </a:p>
          <a:p>
            <a:r>
              <a:rPr lang="en-US" sz="1600" dirty="0"/>
              <a:t>Slab Thickness:- 250 mm</a:t>
            </a:r>
          </a:p>
          <a:p>
            <a:endParaRPr lang="en-US" sz="1600" dirty="0"/>
          </a:p>
          <a:p>
            <a:r>
              <a:rPr lang="en-US" sz="1600" dirty="0"/>
              <a:t>Column:- 400mm X 500mm</a:t>
            </a:r>
          </a:p>
          <a:p>
            <a:endParaRPr lang="en-US" sz="1600" dirty="0"/>
          </a:p>
          <a:p>
            <a:r>
              <a:rPr lang="en-US" sz="1600" dirty="0"/>
              <a:t>Beam:- 250 mm X 350 mm</a:t>
            </a:r>
          </a:p>
          <a:p>
            <a:endParaRPr lang="en-US" sz="1600" dirty="0"/>
          </a:p>
          <a:p>
            <a:r>
              <a:rPr lang="en-US" sz="1600" dirty="0"/>
              <a:t>Room size:- 6.25m X 4.7 m</a:t>
            </a:r>
          </a:p>
          <a:p>
            <a:endParaRPr lang="en-US" sz="1600" dirty="0"/>
          </a:p>
          <a:p>
            <a:r>
              <a:rPr lang="en-US" sz="1600" dirty="0"/>
              <a:t>Outer wall Thickness: - 25.4 cm</a:t>
            </a:r>
          </a:p>
          <a:p>
            <a:endParaRPr lang="en-US" sz="1600" dirty="0"/>
          </a:p>
          <a:p>
            <a:r>
              <a:rPr lang="en-US" sz="1600" dirty="0"/>
              <a:t>Inner wall Thickness: - 12.5 cm</a:t>
            </a:r>
          </a:p>
          <a:p>
            <a:endParaRPr lang="en-US" sz="1600" dirty="0"/>
          </a:p>
          <a:p>
            <a:r>
              <a:rPr lang="en-US" sz="1600" dirty="0"/>
              <a:t>Gallery width: - 1.9 m</a:t>
            </a:r>
          </a:p>
          <a:p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1434A-6208-F076-EB4D-892F418BC32B}"/>
              </a:ext>
            </a:extLst>
          </p:cNvPr>
          <p:cNvSpPr txBox="1"/>
          <p:nvPr/>
        </p:nvSpPr>
        <p:spPr>
          <a:xfrm>
            <a:off x="5422790" y="1741336"/>
            <a:ext cx="29896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Balcony width:- 2.8m X 5.1 m                                                         </a:t>
            </a:r>
          </a:p>
          <a:p>
            <a:r>
              <a:rPr lang="en-US" sz="1600" dirty="0"/>
              <a:t>Clear cover of column :- 50mm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533E4F-E2C0-C097-50BA-D17DF83C7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820" y="751762"/>
            <a:ext cx="2426418" cy="1822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2D254A-F3F5-84BA-DC55-2EBA509F1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509" y="3115894"/>
            <a:ext cx="2213040" cy="29446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7CF7AB-5E71-07DC-95C0-23089D3A1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687" y="3676774"/>
            <a:ext cx="3499895" cy="1822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EE475A-643C-1627-1BC2-3F93CADC19C0}"/>
              </a:ext>
            </a:extLst>
          </p:cNvPr>
          <p:cNvSpPr txBox="1"/>
          <p:nvPr/>
        </p:nvSpPr>
        <p:spPr>
          <a:xfrm>
            <a:off x="9764202" y="6219313"/>
            <a:ext cx="1486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Taking measurement</a:t>
            </a:r>
          </a:p>
        </p:txBody>
      </p:sp>
    </p:spTree>
    <p:extLst>
      <p:ext uri="{BB962C8B-B14F-4D97-AF65-F5344CB8AC3E}">
        <p14:creationId xmlns:p14="http://schemas.microsoft.com/office/powerpoint/2010/main" val="3875521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7BFF-E7DD-1428-A70E-ED3B127D0640}"/>
              </a:ext>
            </a:extLst>
          </p:cNvPr>
          <p:cNvSpPr txBox="1"/>
          <p:nvPr/>
        </p:nvSpPr>
        <p:spPr>
          <a:xfrm>
            <a:off x="1828800" y="791070"/>
            <a:ext cx="4267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AUTOCAD DRAWING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A8B8D-CE82-D99E-4BB1-92DD6C373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194160" y="234402"/>
            <a:ext cx="3975966" cy="71482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6DE9C6-3F38-E895-8CAB-5C7F16AFFD53}"/>
              </a:ext>
            </a:extLst>
          </p:cNvPr>
          <p:cNvSpPr txBox="1"/>
          <p:nvPr/>
        </p:nvSpPr>
        <p:spPr>
          <a:xfrm>
            <a:off x="5192202" y="1321189"/>
            <a:ext cx="2488758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Top View</a:t>
            </a:r>
          </a:p>
        </p:txBody>
      </p:sp>
    </p:spTree>
    <p:extLst>
      <p:ext uri="{BB962C8B-B14F-4D97-AF65-F5344CB8AC3E}">
        <p14:creationId xmlns:p14="http://schemas.microsoft.com/office/powerpoint/2010/main" val="3834965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98107B-759A-61CE-F1D7-4A4A938B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398" y="2038152"/>
            <a:ext cx="7641203" cy="3767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F4132C-B2EE-8E59-61D9-1276A939C993}"/>
              </a:ext>
            </a:extLst>
          </p:cNvPr>
          <p:cNvSpPr txBox="1"/>
          <p:nvPr/>
        </p:nvSpPr>
        <p:spPr>
          <a:xfrm>
            <a:off x="4071068" y="738116"/>
            <a:ext cx="364169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Cross Sectional View</a:t>
            </a:r>
          </a:p>
        </p:txBody>
      </p:sp>
    </p:spTree>
    <p:extLst>
      <p:ext uri="{BB962C8B-B14F-4D97-AF65-F5344CB8AC3E}">
        <p14:creationId xmlns:p14="http://schemas.microsoft.com/office/powerpoint/2010/main" val="3401198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1F35D9-7023-6804-EB7D-C74B5E8F1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83" y="1733466"/>
            <a:ext cx="3848433" cy="19280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80C995-10DA-CBAF-ADBD-3B8AE18E0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614" y="4277883"/>
            <a:ext cx="3848433" cy="1928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500097-E15A-809D-A677-E1F265B10FC0}"/>
              </a:ext>
            </a:extLst>
          </p:cNvPr>
          <p:cNvSpPr txBox="1"/>
          <p:nvPr/>
        </p:nvSpPr>
        <p:spPr>
          <a:xfrm>
            <a:off x="2146852" y="747744"/>
            <a:ext cx="345881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Etab Analysis</a:t>
            </a:r>
          </a:p>
        </p:txBody>
      </p:sp>
    </p:spTree>
    <p:extLst>
      <p:ext uri="{BB962C8B-B14F-4D97-AF65-F5344CB8AC3E}">
        <p14:creationId xmlns:p14="http://schemas.microsoft.com/office/powerpoint/2010/main" val="1987852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02100D-003E-2460-ED61-27BFC2940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56" y="2491281"/>
            <a:ext cx="5944115" cy="2956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20BB6B-878B-4853-7402-5279BCFA6D91}"/>
              </a:ext>
            </a:extLst>
          </p:cNvPr>
          <p:cNvSpPr txBox="1"/>
          <p:nvPr/>
        </p:nvSpPr>
        <p:spPr>
          <a:xfrm>
            <a:off x="1908313" y="1409903"/>
            <a:ext cx="2918129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Grid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70EB38-3E7F-12D6-C442-7E1019EBA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570" y="2326674"/>
            <a:ext cx="4291956" cy="3286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7F380E-D736-98E5-8925-7D188458EF4C}"/>
              </a:ext>
            </a:extLst>
          </p:cNvPr>
          <p:cNvSpPr txBox="1"/>
          <p:nvPr/>
        </p:nvSpPr>
        <p:spPr>
          <a:xfrm>
            <a:off x="7776376" y="1472777"/>
            <a:ext cx="302944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Extruded View</a:t>
            </a:r>
          </a:p>
        </p:txBody>
      </p:sp>
    </p:spTree>
    <p:extLst>
      <p:ext uri="{BB962C8B-B14F-4D97-AF65-F5344CB8AC3E}">
        <p14:creationId xmlns:p14="http://schemas.microsoft.com/office/powerpoint/2010/main" val="67050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854ED-781F-F7DA-9196-934C2EAD9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942" y="1603089"/>
            <a:ext cx="5944115" cy="3651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D5F3CE-AE72-5B24-DA81-440AE0FEC623}"/>
              </a:ext>
            </a:extLst>
          </p:cNvPr>
          <p:cNvSpPr txBox="1"/>
          <p:nvPr/>
        </p:nvSpPr>
        <p:spPr>
          <a:xfrm>
            <a:off x="1868557" y="825149"/>
            <a:ext cx="40074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All Frame Checking</a:t>
            </a:r>
          </a:p>
        </p:txBody>
      </p:sp>
    </p:spTree>
    <p:extLst>
      <p:ext uri="{BB962C8B-B14F-4D97-AF65-F5344CB8AC3E}">
        <p14:creationId xmlns:p14="http://schemas.microsoft.com/office/powerpoint/2010/main" val="3553593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8FD258-1D0F-A244-BE47-BC4BA2A1E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12989"/>
            <a:ext cx="5582736" cy="4437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E22A49-774D-5540-6078-5B2EBBC238D5}"/>
              </a:ext>
            </a:extLst>
          </p:cNvPr>
          <p:cNvSpPr txBox="1"/>
          <p:nvPr/>
        </p:nvSpPr>
        <p:spPr>
          <a:xfrm>
            <a:off x="1781092" y="817198"/>
            <a:ext cx="381662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Deformation of Structure in mm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15BAD-2194-8E5B-DBB5-C1956CA3BC69}"/>
              </a:ext>
            </a:extLst>
          </p:cNvPr>
          <p:cNvSpPr txBox="1"/>
          <p:nvPr/>
        </p:nvSpPr>
        <p:spPr>
          <a:xfrm>
            <a:off x="1542553" y="1948070"/>
            <a:ext cx="3363402" cy="285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Maximum Deformation throughout span is 5.20mm.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According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code 456:2000 clause 23.2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maximum deflection is not greater than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 mm &gt; 5.20mm (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so, it’s okay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Analysis Pass successfully.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55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A901DD-376F-0735-1939-BE69ACD2A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145" y="1822111"/>
            <a:ext cx="2385267" cy="14326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413252-591F-686B-2D76-C668CF480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539" y="4283883"/>
            <a:ext cx="2552921" cy="11049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FC186-6026-8EE2-6660-F69A05AAB18D}"/>
              </a:ext>
            </a:extLst>
          </p:cNvPr>
          <p:cNvSpPr txBox="1"/>
          <p:nvPr/>
        </p:nvSpPr>
        <p:spPr>
          <a:xfrm>
            <a:off x="1852656" y="777634"/>
            <a:ext cx="439707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2133250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09CE4D-C562-0297-E913-589F7D08D786}"/>
              </a:ext>
            </a:extLst>
          </p:cNvPr>
          <p:cNvSpPr txBox="1"/>
          <p:nvPr/>
        </p:nvSpPr>
        <p:spPr>
          <a:xfrm>
            <a:off x="1653871" y="757564"/>
            <a:ext cx="62656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is Structural Health Monitoring </a:t>
            </a:r>
            <a:r>
              <a:rPr lang="en-US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7E5F5C-53DC-0B44-2CDB-AB8CF325B12F}"/>
              </a:ext>
            </a:extLst>
          </p:cNvPr>
          <p:cNvSpPr txBox="1"/>
          <p:nvPr/>
        </p:nvSpPr>
        <p:spPr>
          <a:xfrm>
            <a:off x="1717482" y="1606163"/>
            <a:ext cx="64485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Structural health monitoring system is a method of evaluating and monitoring the health of critical structures.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entury Gothic" panose="020B0502020202020204" pitchFamily="34" charset="0"/>
                <a:ea typeface="Calibri" panose="020F0502020204030204" pitchFamily="34" charset="0"/>
              </a:rPr>
              <a:t>I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ts ability to respond to detrimental structural changes, enhancing structural reliability, and improving life cycle management.</a:t>
            </a:r>
          </a:p>
          <a:p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It gives real-time analysis of structure.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8BB99-AF06-8E33-F44E-DB255553E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305" y="2083242"/>
            <a:ext cx="4401326" cy="29840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E85E9C-D6A0-2E82-3445-85E9FF6C845D}"/>
              </a:ext>
            </a:extLst>
          </p:cNvPr>
          <p:cNvSpPr txBox="1"/>
          <p:nvPr/>
        </p:nvSpPr>
        <p:spPr>
          <a:xfrm>
            <a:off x="8889558" y="5319423"/>
            <a:ext cx="2146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Rafi Ganj Bridge collapse</a:t>
            </a:r>
          </a:p>
        </p:txBody>
      </p:sp>
    </p:spTree>
    <p:extLst>
      <p:ext uri="{BB962C8B-B14F-4D97-AF65-F5344CB8AC3E}">
        <p14:creationId xmlns:p14="http://schemas.microsoft.com/office/powerpoint/2010/main" val="1284799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E0F8C0-3F22-2946-C013-32442731D6B8}"/>
              </a:ext>
            </a:extLst>
          </p:cNvPr>
          <p:cNvSpPr txBox="1"/>
          <p:nvPr/>
        </p:nvSpPr>
        <p:spPr>
          <a:xfrm>
            <a:off x="1733384" y="758078"/>
            <a:ext cx="36973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AD492-5F14-C63B-D248-8CEA4C9B8FA6}"/>
              </a:ext>
            </a:extLst>
          </p:cNvPr>
          <p:cNvSpPr txBox="1"/>
          <p:nvPr/>
        </p:nvSpPr>
        <p:spPr>
          <a:xfrm>
            <a:off x="1812897" y="1741336"/>
            <a:ext cx="7498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very interesting project for me like exploring new things such as examine the Structure using SHM techniques , </a:t>
            </a:r>
            <a:r>
              <a:rPr lang="en-US" dirty="0" err="1"/>
              <a:t>Etabs</a:t>
            </a:r>
            <a:r>
              <a:rPr lang="en-US" dirty="0"/>
              <a:t> and NDT instrument. In this project,</a:t>
            </a:r>
          </a:p>
          <a:p>
            <a:r>
              <a:rPr lang="en-US" dirty="0"/>
              <a:t>My Structure design is passed and maximum deflection is in safe zone and all frames are passed. I learnt how to inspect a building visually and check the design using </a:t>
            </a:r>
            <a:r>
              <a:rPr lang="en-US" dirty="0" err="1"/>
              <a:t>Etabs</a:t>
            </a:r>
            <a:r>
              <a:rPr lang="en-US" dirty="0"/>
              <a:t> software.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03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E9AA4-11E9-F45E-BB87-8AEBCB89665C}"/>
              </a:ext>
            </a:extLst>
          </p:cNvPr>
          <p:cNvSpPr txBox="1"/>
          <p:nvPr/>
        </p:nvSpPr>
        <p:spPr>
          <a:xfrm>
            <a:off x="1765190" y="773466"/>
            <a:ext cx="38881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12465E-7F60-F7E4-1979-6F204C3C812F}"/>
              </a:ext>
            </a:extLst>
          </p:cNvPr>
          <p:cNvSpPr txBox="1"/>
          <p:nvPr/>
        </p:nvSpPr>
        <p:spPr>
          <a:xfrm>
            <a:off x="1932167" y="1781092"/>
            <a:ext cx="61781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	A Dire Need of India by Gajanan M. Sabnis , Gopal Rai</a:t>
            </a:r>
          </a:p>
          <a:p>
            <a:r>
              <a:rPr lang="en-US" dirty="0">
                <a:hlinkClick r:id="rId2"/>
              </a:rPr>
              <a:t>mailto:https://www.dgc24.com/dgc_infra/en/wp-content/uploads/2014/07/Structural-Health-Monitoring-Dire-Need-India-21st-SHM.pdf</a:t>
            </a:r>
            <a:r>
              <a:rPr lang="en-US" dirty="0"/>
              <a:t>     </a:t>
            </a:r>
          </a:p>
          <a:p>
            <a:r>
              <a:rPr lang="en-US" dirty="0"/>
              <a:t>2.	Analytical Structural Health Monitoring of Shear Wall Building by Md Naseem Rangrez, Misbah Danish Sabri</a:t>
            </a:r>
          </a:p>
          <a:p>
            <a:r>
              <a:rPr lang="en-US" dirty="0">
                <a:hlinkClick r:id="rId3"/>
              </a:rPr>
              <a:t>mailto:https://doi.org/10.22214/ijraset.2022.45934</a:t>
            </a:r>
            <a:endParaRPr lang="en-US" dirty="0"/>
          </a:p>
          <a:p>
            <a:endParaRPr lang="en-US" dirty="0"/>
          </a:p>
          <a:p>
            <a:r>
              <a:rPr lang="en-US" dirty="0"/>
              <a:t>3. Prediction of Remaining useful life for fatigue-damaged structures using Bayesian interference</a:t>
            </a:r>
          </a:p>
          <a:p>
            <a:r>
              <a:rPr lang="en-US" dirty="0"/>
              <a:t>By Jaydeep M. karandikar , Nam Ho Kim</a:t>
            </a:r>
          </a:p>
          <a:p>
            <a:r>
              <a:rPr lang="en-US" dirty="0">
                <a:hlinkClick r:id="rId4"/>
              </a:rPr>
              <a:t>www.elsevier.com/locate/engfracmech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185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A1C6A0-C3ED-8651-9E4B-72990C272BD8}"/>
              </a:ext>
            </a:extLst>
          </p:cNvPr>
          <p:cNvSpPr txBox="1"/>
          <p:nvPr/>
        </p:nvSpPr>
        <p:spPr>
          <a:xfrm>
            <a:off x="4754880" y="2937585"/>
            <a:ext cx="3450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9207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BBCF1F-ACBB-A960-889A-5246BB0B53FB}"/>
              </a:ext>
            </a:extLst>
          </p:cNvPr>
          <p:cNvSpPr txBox="1"/>
          <p:nvPr/>
        </p:nvSpPr>
        <p:spPr>
          <a:xfrm>
            <a:off x="1542553" y="755374"/>
            <a:ext cx="544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Important Aspect of SHM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FDDE1B-ECD3-15FA-00BB-C1E49D12093F}"/>
              </a:ext>
            </a:extLst>
          </p:cNvPr>
          <p:cNvSpPr txBox="1"/>
          <p:nvPr/>
        </p:nvSpPr>
        <p:spPr>
          <a:xfrm>
            <a:off x="1542553" y="1884459"/>
            <a:ext cx="6019137" cy="2564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indent="-4000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romanUcPeriod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Mechanical: Strain, Deformation, displacement, cracks opening, stress, load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II.     Physical: Temperature, humidity, pore pressure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III.    Chemical: Chloride Penetration, sulphate penetration, pH,          carbonatation penetration, rebar oxidation, steel oxidation.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266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F15108-5CCB-F1D2-A74F-2B9836B5458C}"/>
              </a:ext>
            </a:extLst>
          </p:cNvPr>
          <p:cNvSpPr txBox="1"/>
          <p:nvPr/>
        </p:nvSpPr>
        <p:spPr>
          <a:xfrm>
            <a:off x="1757238" y="759079"/>
            <a:ext cx="401540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Need of SHM in India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82131-2CD5-696C-449D-931758AE21CF}"/>
              </a:ext>
            </a:extLst>
          </p:cNvPr>
          <p:cNvSpPr txBox="1"/>
          <p:nvPr/>
        </p:nvSpPr>
        <p:spPr>
          <a:xfrm>
            <a:off x="1757238" y="1844702"/>
            <a:ext cx="67745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Residential Buildings and Commercial Structures </a:t>
            </a:r>
            <a:r>
              <a:rPr lang="en-US" dirty="0"/>
              <a:t>in India have received very less almost inexistent focus on structural health monitoring primarily due to owners not knowing about its availability and poor knowledge about them.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Dams</a:t>
            </a:r>
            <a:r>
              <a:rPr lang="en-US" dirty="0"/>
              <a:t> serves special purposes in country. There appears to be a communication gap between the officer-in-charge of design / construction and officers who take over maintenance.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Bridges</a:t>
            </a:r>
            <a:r>
              <a:rPr lang="en-US" dirty="0"/>
              <a:t> are important lifeline structures. It is important for them to have elaborate inspection and maintenance programs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208C1-0128-6252-2483-948DF6342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447" y="1308235"/>
            <a:ext cx="3571436" cy="2373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9409E3-7A4C-38C8-D9BA-8DA5151FC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474" y="4046979"/>
            <a:ext cx="3679181" cy="245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1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1C37C-3523-E38A-A66C-C993C741F782}"/>
              </a:ext>
            </a:extLst>
          </p:cNvPr>
          <p:cNvSpPr txBox="1"/>
          <p:nvPr/>
        </p:nvSpPr>
        <p:spPr>
          <a:xfrm>
            <a:off x="1685677" y="757563"/>
            <a:ext cx="504112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Methodology to perform SHM 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297136-47EA-7727-5E47-BF463CEA76EF}"/>
              </a:ext>
            </a:extLst>
          </p:cNvPr>
          <p:cNvSpPr txBox="1"/>
          <p:nvPr/>
        </p:nvSpPr>
        <p:spPr>
          <a:xfrm>
            <a:off x="1773141" y="1534602"/>
            <a:ext cx="65677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Visual Inspection</a:t>
            </a:r>
            <a:endParaRPr lang="en-US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Measurement of the Structure(taking frame structure only)</a:t>
            </a:r>
            <a:endParaRPr lang="en-US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Drawing Detailed AutoCAD Drawing</a:t>
            </a:r>
            <a:endParaRPr lang="en-US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Analysis Structure on Etabs using I.S code Parameter</a:t>
            </a:r>
            <a:endParaRPr lang="en-US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Reduce the strength by 10% as it is old Building</a:t>
            </a:r>
            <a:endParaRPr lang="en-US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Now, Perform NDT test using Rebound hammer and Compare the strength.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Using UPVM on doubt full place to find hidden cracks in structure.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ea typeface="Calibri" panose="020F0502020204030204" pitchFamily="34" charset="0"/>
              </a:rPr>
              <a:t>Using numerical stimulation , we find remaining age of structure</a:t>
            </a:r>
            <a:endParaRPr lang="en-US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79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8C65B5-2878-AC9F-93CE-BCD7CE2D2DE5}"/>
              </a:ext>
            </a:extLst>
          </p:cNvPr>
          <p:cNvSpPr txBox="1"/>
          <p:nvPr/>
        </p:nvSpPr>
        <p:spPr>
          <a:xfrm>
            <a:off x="1627629" y="757563"/>
            <a:ext cx="48900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About  Hall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47DC86-FA3E-39A1-2BB4-D6FF5F590135}"/>
              </a:ext>
            </a:extLst>
          </p:cNvPr>
          <p:cNvSpPr txBox="1"/>
          <p:nvPr/>
        </p:nvSpPr>
        <p:spPr>
          <a:xfrm>
            <a:off x="1709530" y="1828800"/>
            <a:ext cx="65518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One of the oldest Hostel in NIT DURGAPUR which is named as NETAJI SUBHAS CHANDRA HALL OF RESIDENCE. Hall 1 having accommodation of 420 students</a:t>
            </a:r>
          </a:p>
          <a:p>
            <a:endParaRPr lang="en-US" dirty="0"/>
          </a:p>
          <a:p>
            <a:r>
              <a:rPr lang="en-US" dirty="0"/>
              <a:t>Currently, Final year staying here. </a:t>
            </a:r>
          </a:p>
          <a:p>
            <a:endParaRPr lang="en-US" dirty="0"/>
          </a:p>
          <a:p>
            <a:r>
              <a:rPr lang="en-US" dirty="0"/>
              <a:t>Building has divided into 3-Blocks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8AE67-D5CE-1142-AF76-9093F3FE5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513" y="942229"/>
            <a:ext cx="2828789" cy="2828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EA01A5-53C0-7B12-2D63-86AA6C99C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770" y="3751445"/>
            <a:ext cx="3103133" cy="27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35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2C642C-F90D-15CD-F097-2DA425832FED}"/>
              </a:ext>
            </a:extLst>
          </p:cNvPr>
          <p:cNvSpPr txBox="1"/>
          <p:nvPr/>
        </p:nvSpPr>
        <p:spPr>
          <a:xfrm>
            <a:off x="1685677" y="826936"/>
            <a:ext cx="565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Why we need to analyses Hostel </a:t>
            </a:r>
            <a:r>
              <a:rPr lang="en-US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1025F-F56B-57C8-00AA-C2F4ED83ED52}"/>
              </a:ext>
            </a:extLst>
          </p:cNvPr>
          <p:cNvSpPr txBox="1"/>
          <p:nvPr/>
        </p:nvSpPr>
        <p:spPr>
          <a:xfrm>
            <a:off x="1828800" y="1757238"/>
            <a:ext cx="68301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Safety of Occupants: </a:t>
            </a:r>
            <a:r>
              <a:rPr lang="en-US" dirty="0"/>
              <a:t>The primary concern is the safety of the people living in the hostel.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Quality Assurance: </a:t>
            </a:r>
            <a:r>
              <a:rPr lang="en-US" dirty="0"/>
              <a:t>helps you in assessing the quality of your structure during construction, operation, maintenance and repair.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Complex Structures </a:t>
            </a:r>
            <a:r>
              <a:rPr lang="en-US" dirty="0"/>
              <a:t>are well managed: Learning how a structure performs in real conditions will help you to design better structures for the future. 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To Ensure safety of people, nature and property</a:t>
            </a:r>
            <a:r>
              <a:rPr lang="en-US" dirty="0"/>
              <a:t>: Early detection of performance degradation can save lives. 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Monitoring reveals </a:t>
            </a:r>
            <a:r>
              <a:rPr lang="en-US" b="1" dirty="0"/>
              <a:t>hidden resources</a:t>
            </a:r>
          </a:p>
        </p:txBody>
      </p:sp>
    </p:spTree>
    <p:extLst>
      <p:ext uri="{BB962C8B-B14F-4D97-AF65-F5344CB8AC3E}">
        <p14:creationId xmlns:p14="http://schemas.microsoft.com/office/powerpoint/2010/main" val="3000989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97ED7F-FCBD-7B70-941E-7F0A95CD7AB7}"/>
              </a:ext>
            </a:extLst>
          </p:cNvPr>
          <p:cNvSpPr txBox="1"/>
          <p:nvPr/>
        </p:nvSpPr>
        <p:spPr>
          <a:xfrm>
            <a:off x="1900362" y="829528"/>
            <a:ext cx="493776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Visual Inspection of Hall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3A0FF-2FE1-5F0D-97CC-17565F812D9B}"/>
                  </a:ext>
                </a:extLst>
              </p:cNvPr>
              <p:cNvSpPr txBox="1"/>
              <p:nvPr/>
            </p:nvSpPr>
            <p:spPr>
              <a:xfrm>
                <a:off x="1709530" y="1781092"/>
                <a:ext cx="7498080" cy="4386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During my Visual Inspection I found cracks , corrosion of bar and Damping of wall near water cooler.</a:t>
                </a:r>
              </a:p>
              <a:p>
                <a:endParaRPr lang="en-US" dirty="0"/>
              </a:p>
              <a:p>
                <a:r>
                  <a:rPr lang="en-US" b="1" dirty="0"/>
                  <a:t>Cracks :-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Cracks can weaken the structural integrity of a building.</a:t>
                </a:r>
              </a:p>
              <a:p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It allow water to seep into the building, leading to water</a:t>
                </a:r>
              </a:p>
              <a:p>
                <a:r>
                  <a:rPr lang="en-US" dirty="0"/>
                  <a:t>    damage, mold growth, and deterioration of building materials</a:t>
                </a:r>
              </a:p>
              <a:p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Water intrusion through cracks can lead to mold growth, which can cause health problems such as allergies , respiratory.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             </a:t>
                </a:r>
                <a:r>
                  <a:rPr lang="en-US"/>
                  <a:t>(Paris Law)</a:t>
                </a:r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3A0FF-2FE1-5F0D-97CC-17565F812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530" y="1781092"/>
                <a:ext cx="7498080" cy="4386522"/>
              </a:xfrm>
              <a:prstGeom prst="rect">
                <a:avLst/>
              </a:prstGeom>
              <a:blipFill>
                <a:blip r:embed="rId2"/>
                <a:stretch>
                  <a:fillRect l="-650" t="-694" r="-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185C07-1F5C-8260-5697-8E6DCA4C0B32}"/>
                  </a:ext>
                </a:extLst>
              </p:cNvPr>
              <p:cNvSpPr txBox="1"/>
              <p:nvPr/>
            </p:nvSpPr>
            <p:spPr>
              <a:xfrm>
                <a:off x="2707419" y="5751473"/>
                <a:ext cx="696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185C07-1F5C-8260-5697-8E6DCA4C0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419" y="5751473"/>
                <a:ext cx="696473" cy="276999"/>
              </a:xfrm>
              <a:prstGeom prst="rect">
                <a:avLst/>
              </a:prstGeom>
              <a:blipFill>
                <a:blip r:embed="rId3"/>
                <a:stretch>
                  <a:fillRect r="-87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26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1A724E-8189-B695-4415-03CA3A396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308" y="2043485"/>
            <a:ext cx="6211255" cy="27909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E7B7CC-ECA4-B69C-6208-DCAAAB879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798" y="1792445"/>
            <a:ext cx="2651032" cy="3538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E298F7-5B0E-7249-3816-6F42F8B626C8}"/>
              </a:ext>
            </a:extLst>
          </p:cNvPr>
          <p:cNvSpPr txBox="1"/>
          <p:nvPr/>
        </p:nvSpPr>
        <p:spPr>
          <a:xfrm>
            <a:off x="3428142" y="5101923"/>
            <a:ext cx="2353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Cracks in Beam Joints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DF4F8-D554-822E-5F78-0E9A6FA49E44}"/>
              </a:ext>
            </a:extLst>
          </p:cNvPr>
          <p:cNvSpPr txBox="1"/>
          <p:nvPr/>
        </p:nvSpPr>
        <p:spPr>
          <a:xfrm>
            <a:off x="9501809" y="5554634"/>
            <a:ext cx="195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Exterior joints</a:t>
            </a:r>
          </a:p>
        </p:txBody>
      </p:sp>
    </p:spTree>
    <p:extLst>
      <p:ext uri="{BB962C8B-B14F-4D97-AF65-F5344CB8AC3E}">
        <p14:creationId xmlns:p14="http://schemas.microsoft.com/office/powerpoint/2010/main" val="370285792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125</TotalTime>
  <Words>910</Words>
  <Application>Microsoft Office PowerPoint</Application>
  <PresentationFormat>Widescreen</PresentationFormat>
  <Paragraphs>128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Century Gothic</vt:lpstr>
      <vt:lpstr>Wingdings</vt:lpstr>
      <vt:lpstr>Wingdings 3</vt:lpstr>
      <vt:lpstr>Wisp</vt:lpstr>
      <vt:lpstr>STRUCTURAL HEALTH MONITORING OF HALL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STRUCTURAL HEALTH MONITORING OF HALL 1</dc:title>
  <dc:creator>VISHNU RAJ</dc:creator>
  <cp:lastModifiedBy>VISHNU RAJ</cp:lastModifiedBy>
  <cp:revision>11</cp:revision>
  <dcterms:created xsi:type="dcterms:W3CDTF">2023-12-10T06:48:41Z</dcterms:created>
  <dcterms:modified xsi:type="dcterms:W3CDTF">2023-12-13T04:13:48Z</dcterms:modified>
</cp:coreProperties>
</file>